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68" r:id="rId5"/>
    <p:sldId id="258" r:id="rId6"/>
    <p:sldId id="259" r:id="rId7"/>
    <p:sldId id="266" r:id="rId8"/>
    <p:sldId id="260" r:id="rId9"/>
    <p:sldId id="261" r:id="rId10"/>
    <p:sldId id="269" r:id="rId11"/>
    <p:sldId id="271" r:id="rId12"/>
    <p:sldId id="270" r:id="rId13"/>
    <p:sldId id="272" r:id="rId14"/>
    <p:sldId id="265" r:id="rId1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91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53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0B240-3020-0943-750A-A543B51C8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AF623-3CEB-CB54-5646-1B2E42F31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6A8FF-9C06-5E89-B83E-B99375C6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BF320-C442-378B-F3AC-C3C4D7BC3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4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FAA2A-B6A4-237B-9B9E-B102A14F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3412C0-42C9-7EEE-DD0A-36BB03FE8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DFB6CC-B216-0B59-16B0-5D54101F0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3863B-7481-189A-18C8-6D90A1FEF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61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EA0F0-8E29-B8AA-01BE-EF491FA7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71E1A-D2D2-B769-65E3-9EB03B93E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8D6C2-3083-CD82-2FA4-DAEDAC44F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A9C28-D7D1-BEB8-358D-629B321AD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07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9BBBF-003D-1590-2D0E-F261840CD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69CEF-F700-7B7A-A40E-8EDA6E9D5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3C79AF-CD5B-C9EE-DECF-D83627DC1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0B299-5E52-C61C-8E85-94DA3A4335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2AADE-2B3E-821F-933E-74C35320B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C9C99-B408-818C-4461-B4FB6E4FF1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442DF-6E1B-5DAD-4416-17FA76FE4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CF763-069F-1323-DFE1-87B834066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35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9CBE3-3D7C-9989-D21B-99C6D8113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37996E-966D-9D53-DD87-B00EEE306D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335CF-32FC-7A47-E52D-77504DE9F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3B8BB-38BB-D2F6-03D3-B255593F8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89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3DBD8-02DE-859D-B719-EC140BA0F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DA6C5-7172-F094-021A-84E599849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21901D-6B49-B57B-78B8-2D6D99D5B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16FF5-FB73-598D-E1A8-BAE9110EE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42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023045"/>
            <a:ext cx="1143000" cy="57150"/>
          </a:xfrm>
          <a:prstGeom prst="rect">
            <a:avLst/>
          </a:prstGeom>
          <a:solidFill>
            <a:srgbClr val="F97316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1308795"/>
            <a:ext cx="5226939" cy="1645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20"/>
              </a:lnSpc>
              <a:spcAft>
                <a:spcPts val="18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Time-Lapse Video Synthesis from a Single Outdoor Image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57200" y="3411736"/>
            <a:ext cx="839419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vi-VN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Dao Quang Tung, </a:t>
            </a:r>
            <a:r>
              <a:rPr lang="vi-VN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Nguyen</a:t>
            </a:r>
            <a:r>
              <a:rPr lang="vi-VN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5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Duc</a:t>
            </a:r>
            <a:r>
              <a:rPr lang="vi-VN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Khoa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457200" y="3907036"/>
            <a:ext cx="839419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80"/>
              </a:lnSpc>
              <a:buNone/>
            </a:pPr>
            <a:r>
              <a:rPr lang="vi-VN" sz="1200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Samsung</a:t>
            </a:r>
            <a:r>
              <a:rPr lang="vi-VN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STP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3C1EA5-05DC-E9FA-E52C-54FEC4BF8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A8F5BF3-49BE-C370-E374-F98531ACF676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4A341BE-841F-E628-5EA6-2BA83FEFE106}"/>
              </a:ext>
            </a:extLst>
          </p:cNvPr>
          <p:cNvSpPr/>
          <p:nvPr/>
        </p:nvSpPr>
        <p:spPr>
          <a:xfrm>
            <a:off x="457200" y="228600"/>
            <a:ext cx="42068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vi-VN" sz="24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Result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079037-F39A-ED4F-7992-5CD64E09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1" y="1214293"/>
            <a:ext cx="4791076" cy="16987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CD838C-AF2F-5247-E327-19DF058F3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1" y="2913090"/>
            <a:ext cx="4791076" cy="16439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919001-415B-534E-62CE-A7402D648802}"/>
              </a:ext>
            </a:extLst>
          </p:cNvPr>
          <p:cNvSpPr txBox="1"/>
          <p:nvPr/>
        </p:nvSpPr>
        <p:spPr>
          <a:xfrm>
            <a:off x="352423" y="1323975"/>
            <a:ext cx="3209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Some output images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36880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4FFED-9BBD-49C4-B48F-AB06F2F79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B66B405-4DA9-CF33-7ED6-0045E8BD7E9C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0752807-93A0-8863-D347-A034695DB13D}"/>
              </a:ext>
            </a:extLst>
          </p:cNvPr>
          <p:cNvSpPr/>
          <p:nvPr/>
        </p:nvSpPr>
        <p:spPr>
          <a:xfrm>
            <a:off x="457200" y="228600"/>
            <a:ext cx="42068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vi-VN" sz="2400" b="1" dirty="0" err="1">
                <a:solidFill>
                  <a:srgbClr val="FFFFFF"/>
                </a:solidFill>
                <a:ea typeface="Arial" pitchFamily="34" charset="-122"/>
                <a:cs typeface="Arial" pitchFamily="34" charset="-120"/>
              </a:rPr>
              <a:t>Android</a:t>
            </a:r>
            <a:r>
              <a:rPr lang="vi-VN" sz="2400" b="1" dirty="0">
                <a:solidFill>
                  <a:srgbClr val="FFFFFF"/>
                </a:solidFill>
                <a:ea typeface="Arial" pitchFamily="34" charset="-122"/>
                <a:cs typeface="Arial" pitchFamily="34" charset="-120"/>
              </a:rPr>
              <a:t> </a:t>
            </a:r>
            <a:r>
              <a:rPr lang="vi-VN" sz="2400" b="1" dirty="0" err="1">
                <a:solidFill>
                  <a:srgbClr val="FFFFFF"/>
                </a:solidFill>
                <a:ea typeface="Arial" pitchFamily="34" charset="-122"/>
                <a:cs typeface="Arial" pitchFamily="34" charset="-120"/>
              </a:rPr>
              <a:t>integration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6C772-0018-39EA-26A2-364EB6F4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548" y="1638298"/>
            <a:ext cx="1255677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DD453B-15B1-71AD-2E6A-9AFFD9959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262" y="1638298"/>
            <a:ext cx="1258456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F1B2FE-4CDD-AE82-41E6-DE6F1BAF9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755" y="1638298"/>
            <a:ext cx="1266830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D8575A-52A9-8B4A-CA8F-9615D2C90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622" y="1638298"/>
            <a:ext cx="1260552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308412-90F1-84FD-6FF4-6059C0FF1D82}"/>
              </a:ext>
            </a:extLst>
          </p:cNvPr>
          <p:cNvSpPr txBox="1"/>
          <p:nvPr/>
        </p:nvSpPr>
        <p:spPr>
          <a:xfrm>
            <a:off x="457200" y="1638298"/>
            <a:ext cx="2608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Integrate into Android app 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TorchScript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064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0D8E3-246C-DF22-B00A-97E354E7A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C154E27-220A-BF1C-250D-FC26DA664CB8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264F23A-41C1-DB14-252F-6AE56DAF4162}"/>
              </a:ext>
            </a:extLst>
          </p:cNvPr>
          <p:cNvSpPr/>
          <p:nvPr/>
        </p:nvSpPr>
        <p:spPr>
          <a:xfrm>
            <a:off x="457200" y="228600"/>
            <a:ext cx="42068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vi-VN" sz="24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Conclusions</a:t>
            </a:r>
            <a:endParaRPr lang="en-US" sz="24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F4AAEA5A-D8EF-65FF-AA34-E2250D38488A}"/>
              </a:ext>
            </a:extLst>
          </p:cNvPr>
          <p:cNvSpPr/>
          <p:nvPr/>
        </p:nvSpPr>
        <p:spPr>
          <a:xfrm>
            <a:off x="414528" y="1508894"/>
            <a:ext cx="4000500" cy="697111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26787775-8801-3CAA-8FEF-467DECB783BB}"/>
              </a:ext>
            </a:extLst>
          </p:cNvPr>
          <p:cNvSpPr/>
          <p:nvPr/>
        </p:nvSpPr>
        <p:spPr>
          <a:xfrm>
            <a:off x="433578" y="1508894"/>
            <a:ext cx="0" cy="697111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A397839D-9AEC-948F-BAE6-046602D98DC9}"/>
              </a:ext>
            </a:extLst>
          </p:cNvPr>
          <p:cNvSpPr/>
          <p:nvPr/>
        </p:nvSpPr>
        <p:spPr>
          <a:xfrm>
            <a:off x="669036" y="1619473"/>
            <a:ext cx="3575304" cy="392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Struggles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to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hallucinate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daytime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from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very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dark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nighttime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inputs</a:t>
            </a:r>
            <a:endParaRPr lang="en-US" sz="1350" dirty="0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D8FF6C81-D624-4507-76B8-7CDAFA95AFED}"/>
              </a:ext>
            </a:extLst>
          </p:cNvPr>
          <p:cNvSpPr/>
          <p:nvPr/>
        </p:nvSpPr>
        <p:spPr>
          <a:xfrm>
            <a:off x="408432" y="2358405"/>
            <a:ext cx="4000500" cy="697111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Shape 4">
            <a:extLst>
              <a:ext uri="{FF2B5EF4-FFF2-40B4-BE49-F238E27FC236}">
                <a16:creationId xmlns:a16="http://schemas.microsoft.com/office/drawing/2014/main" id="{267260B1-EDFE-C2EB-26CD-87358FD7E574}"/>
              </a:ext>
            </a:extLst>
          </p:cNvPr>
          <p:cNvSpPr/>
          <p:nvPr/>
        </p:nvSpPr>
        <p:spPr>
          <a:xfrm>
            <a:off x="427482" y="2358405"/>
            <a:ext cx="0" cy="697111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7F53600A-60B5-DB7E-3F91-3149D96384F6}"/>
              </a:ext>
            </a:extLst>
          </p:cNvPr>
          <p:cNvSpPr/>
          <p:nvPr/>
        </p:nvSpPr>
        <p:spPr>
          <a:xfrm>
            <a:off x="669036" y="2467049"/>
            <a:ext cx="357530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Fails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to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artificial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lighting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in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regions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like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building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windows</a:t>
            </a:r>
            <a:endParaRPr lang="en-US" sz="135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6BB1B00B-F9B0-A4FD-B542-62A4F5F1BDC4}"/>
              </a:ext>
            </a:extLst>
          </p:cNvPr>
          <p:cNvSpPr/>
          <p:nvPr/>
        </p:nvSpPr>
        <p:spPr>
          <a:xfrm>
            <a:off x="402336" y="3207916"/>
            <a:ext cx="4000500" cy="697111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C3649F3B-1467-C326-8136-2BAFD1895041}"/>
              </a:ext>
            </a:extLst>
          </p:cNvPr>
          <p:cNvSpPr/>
          <p:nvPr/>
        </p:nvSpPr>
        <p:spPr>
          <a:xfrm>
            <a:off x="421386" y="3207916"/>
            <a:ext cx="0" cy="697111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94EB201D-C3EE-BAA7-49A1-C9DE4E408AEC}"/>
              </a:ext>
            </a:extLst>
          </p:cNvPr>
          <p:cNvSpPr/>
          <p:nvPr/>
        </p:nvSpPr>
        <p:spPr>
          <a:xfrm>
            <a:off x="669036" y="3314774"/>
            <a:ext cx="357530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90"/>
              </a:lnSpc>
            </a:pP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only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changes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color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tones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and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quality is not really good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  </a:t>
            </a:r>
            <a:endParaRPr lang="en-US" sz="1350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3BDDE89B-47D3-E65D-9D3D-1AA4B9DCC315}"/>
              </a:ext>
            </a:extLst>
          </p:cNvPr>
          <p:cNvSpPr/>
          <p:nvPr/>
        </p:nvSpPr>
        <p:spPr>
          <a:xfrm>
            <a:off x="414528" y="1015529"/>
            <a:ext cx="408051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60"/>
              </a:lnSpc>
              <a:spcAft>
                <a:spcPts val="1200"/>
              </a:spcAft>
              <a:buNone/>
            </a:pPr>
            <a:r>
              <a:rPr lang="vi-VN" sz="1800" b="1" dirty="0" err="1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Limitations</a:t>
            </a:r>
            <a:r>
              <a:rPr lang="vi-VN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</a:t>
            </a:r>
            <a:endParaRPr lang="en-US" sz="1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7B7A42-02B5-0873-14EB-21FCF2671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18" y="1493490"/>
            <a:ext cx="2557682" cy="2777282"/>
          </a:xfrm>
          <a:prstGeom prst="rect">
            <a:avLst/>
          </a:prstGeom>
        </p:spPr>
      </p:pic>
      <p:sp>
        <p:nvSpPr>
          <p:cNvPr id="29" name="Text 3">
            <a:extLst>
              <a:ext uri="{FF2B5EF4-FFF2-40B4-BE49-F238E27FC236}">
                <a16:creationId xmlns:a16="http://schemas.microsoft.com/office/drawing/2014/main" id="{B2001E12-AD4D-3338-1185-11FAAC73F820}"/>
              </a:ext>
            </a:extLst>
          </p:cNvPr>
          <p:cNvSpPr/>
          <p:nvPr/>
        </p:nvSpPr>
        <p:spPr>
          <a:xfrm>
            <a:off x="396240" y="4053855"/>
            <a:ext cx="4000500" cy="697111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0" name="Shape 4">
            <a:extLst>
              <a:ext uri="{FF2B5EF4-FFF2-40B4-BE49-F238E27FC236}">
                <a16:creationId xmlns:a16="http://schemas.microsoft.com/office/drawing/2014/main" id="{A5557FE2-7D05-54A3-7C28-FDE0C0688A31}"/>
              </a:ext>
            </a:extLst>
          </p:cNvPr>
          <p:cNvSpPr/>
          <p:nvPr/>
        </p:nvSpPr>
        <p:spPr>
          <a:xfrm>
            <a:off x="415290" y="4053855"/>
            <a:ext cx="0" cy="697111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59F4434A-74E1-81B2-3342-C64357FB7A8D}"/>
              </a:ext>
            </a:extLst>
          </p:cNvPr>
          <p:cNvSpPr/>
          <p:nvPr/>
        </p:nvSpPr>
        <p:spPr>
          <a:xfrm>
            <a:off x="662940" y="4162499"/>
            <a:ext cx="357530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Runtime on android is not good, not really optimized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98972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11B4C9-C883-9C51-A997-15751C0FE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375C7BE-4836-E389-D030-6256E838A20E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68A2242-877D-DB87-3B18-0C800AE38714}"/>
              </a:ext>
            </a:extLst>
          </p:cNvPr>
          <p:cNvSpPr/>
          <p:nvPr/>
        </p:nvSpPr>
        <p:spPr>
          <a:xfrm>
            <a:off x="457200" y="228600"/>
            <a:ext cx="42068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vi-VN" sz="24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Conclusions</a:t>
            </a:r>
            <a:endParaRPr lang="en-US" sz="24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667D7AFB-9285-3877-7D22-314308049516}"/>
              </a:ext>
            </a:extLst>
          </p:cNvPr>
          <p:cNvSpPr/>
          <p:nvPr/>
        </p:nvSpPr>
        <p:spPr>
          <a:xfrm>
            <a:off x="445008" y="1874639"/>
            <a:ext cx="4000500" cy="1034058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C6AA8CCF-386B-81B8-4796-E418C65166AA}"/>
              </a:ext>
            </a:extLst>
          </p:cNvPr>
          <p:cNvSpPr/>
          <p:nvPr/>
        </p:nvSpPr>
        <p:spPr>
          <a:xfrm>
            <a:off x="464058" y="1874639"/>
            <a:ext cx="0" cy="1034058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2C3D633B-ED7A-0F5C-30F3-89D66C43FA34}"/>
              </a:ext>
            </a:extLst>
          </p:cNvPr>
          <p:cNvSpPr/>
          <p:nvPr/>
        </p:nvSpPr>
        <p:spPr>
          <a:xfrm>
            <a:off x="699516" y="2003747"/>
            <a:ext cx="3575304" cy="694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Improve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the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current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approach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train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bigger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and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better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dataset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better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model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architecture</a:t>
            </a:r>
            <a:endParaRPr lang="en-US" sz="135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E92305C8-2D63-048A-29CE-331900FAB72A}"/>
              </a:ext>
            </a:extLst>
          </p:cNvPr>
          <p:cNvSpPr/>
          <p:nvPr/>
        </p:nvSpPr>
        <p:spPr>
          <a:xfrm>
            <a:off x="451866" y="3045246"/>
            <a:ext cx="4000500" cy="697111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Shape 4">
            <a:extLst>
              <a:ext uri="{FF2B5EF4-FFF2-40B4-BE49-F238E27FC236}">
                <a16:creationId xmlns:a16="http://schemas.microsoft.com/office/drawing/2014/main" id="{E2ABEAA0-ACFF-0FCC-3FA7-AC5C4E3FDAAC}"/>
              </a:ext>
            </a:extLst>
          </p:cNvPr>
          <p:cNvSpPr/>
          <p:nvPr/>
        </p:nvSpPr>
        <p:spPr>
          <a:xfrm>
            <a:off x="470916" y="3045246"/>
            <a:ext cx="0" cy="697111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8C03A8A0-55BA-09D2-E93C-BE9CD1BF3589}"/>
              </a:ext>
            </a:extLst>
          </p:cNvPr>
          <p:cNvSpPr/>
          <p:nvPr/>
        </p:nvSpPr>
        <p:spPr>
          <a:xfrm>
            <a:off x="718566" y="3153890"/>
            <a:ext cx="357530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Combine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the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current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approach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motion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synthesis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techniques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.</a:t>
            </a:r>
            <a:endParaRPr lang="en-US" sz="1350" dirty="0"/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8067D76B-497E-A4F3-72DD-1E8C5B4E8633}"/>
              </a:ext>
            </a:extLst>
          </p:cNvPr>
          <p:cNvSpPr/>
          <p:nvPr/>
        </p:nvSpPr>
        <p:spPr>
          <a:xfrm>
            <a:off x="432816" y="1152674"/>
            <a:ext cx="408051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60"/>
              </a:lnSpc>
              <a:spcAft>
                <a:spcPts val="1200"/>
              </a:spcAft>
              <a:buNone/>
            </a:pPr>
            <a:r>
              <a:rPr lang="vi-VN" sz="1800" b="1" dirty="0" err="1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</a:t>
            </a:r>
            <a:r>
              <a:rPr lang="vi-VN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800" b="1" dirty="0" err="1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works</a:t>
            </a:r>
            <a:endParaRPr lang="en-US" sz="18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BE24C68-762E-2BA9-C607-45044F4EB1D8}"/>
              </a:ext>
            </a:extLst>
          </p:cNvPr>
          <p:cNvSpPr/>
          <p:nvPr/>
        </p:nvSpPr>
        <p:spPr>
          <a:xfrm>
            <a:off x="432816" y="4011512"/>
            <a:ext cx="4000500" cy="697111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DE35DDE7-976F-BF05-1B45-17D3AF1F4D79}"/>
              </a:ext>
            </a:extLst>
          </p:cNvPr>
          <p:cNvSpPr/>
          <p:nvPr/>
        </p:nvSpPr>
        <p:spPr>
          <a:xfrm>
            <a:off x="451866" y="4011512"/>
            <a:ext cx="0" cy="697111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91249BD8-5548-2690-C43C-7B6FF3747D2E}"/>
              </a:ext>
            </a:extLst>
          </p:cNvPr>
          <p:cNvSpPr/>
          <p:nvPr/>
        </p:nvSpPr>
        <p:spPr>
          <a:xfrm>
            <a:off x="699516" y="4120156"/>
            <a:ext cx="357530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Improved to run better on mobile environment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27011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68594" y="2362200"/>
            <a:ext cx="4206812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spcAft>
                <a:spcPts val="2400"/>
              </a:spcAft>
              <a:buNone/>
            </a:pPr>
            <a:r>
              <a:rPr lang="vi-VN" sz="33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</a:t>
            </a:r>
            <a:r>
              <a:rPr lang="vi-VN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33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</a:t>
            </a:r>
            <a:r>
              <a:rPr lang="vi-VN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33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</a:t>
            </a:r>
            <a:r>
              <a:rPr lang="vi-VN" sz="3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33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listening</a:t>
            </a:r>
            <a:endParaRPr lang="en-US" sz="3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228600"/>
            <a:ext cx="42068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Problem &amp; Motivation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219200"/>
            <a:ext cx="4206812" cy="25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spcAft>
                <a:spcPts val="1800"/>
              </a:spcAft>
              <a:buNone/>
            </a:pPr>
            <a:r>
              <a:rPr lang="en-US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Challenge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701701"/>
            <a:ext cx="8229600" cy="876300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marL="85725" indent="-85725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Time-lapse videos are visually appealing but difficult and costly to create</a:t>
            </a:r>
            <a:endParaRPr lang="en-US" sz="1350" dirty="0"/>
          </a:p>
          <a:p>
            <a:pPr marL="85725" indent="-85725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Require sophisticated hardware setup and time-consuming capture </a:t>
            </a:r>
            <a:r>
              <a:rPr lang="vi-VN" sz="1350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process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457200" y="2806601"/>
            <a:ext cx="8229600" cy="697111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76250" y="2806601"/>
            <a:ext cx="0" cy="697111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3900" y="3035201"/>
            <a:ext cx="788898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Goal: Synthesize time-lapse videos from a single outdoor image using deep neural networks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A188D-48E3-ACD4-20C9-9602CF7E3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22403C9-72EF-7CFB-FF5F-24AA1C988BE6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D22C5D7-B8ED-9F53-BA04-36A6789704B5}"/>
              </a:ext>
            </a:extLst>
          </p:cNvPr>
          <p:cNvSpPr/>
          <p:nvPr/>
        </p:nvSpPr>
        <p:spPr>
          <a:xfrm>
            <a:off x="457200" y="228600"/>
            <a:ext cx="42068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vi-VN" sz="24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Related</a:t>
            </a:r>
            <a:r>
              <a:rPr lang="vi-VN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24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DF9CE77-33C6-FF80-8BA0-BAE8AD8C998F}"/>
              </a:ext>
            </a:extLst>
          </p:cNvPr>
          <p:cNvSpPr/>
          <p:nvPr/>
        </p:nvSpPr>
        <p:spPr>
          <a:xfrm>
            <a:off x="457200" y="1708249"/>
            <a:ext cx="4206812" cy="25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spcAft>
                <a:spcPts val="1800"/>
              </a:spcAft>
              <a:buNone/>
            </a:pPr>
            <a:r>
              <a:rPr lang="vi-VN" sz="1800" b="1" dirty="0" err="1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</a:t>
            </a:r>
            <a:r>
              <a:rPr lang="vi-VN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&amp; </a:t>
            </a:r>
            <a:r>
              <a:rPr lang="vi-VN" sz="1800" b="1" dirty="0" err="1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Video</a:t>
            </a:r>
            <a:r>
              <a:rPr lang="vi-VN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800" b="1" dirty="0" err="1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Stylization</a:t>
            </a:r>
            <a:endParaRPr lang="en-US" sz="18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17258702-CAA0-CAF3-5321-342C127627AC}"/>
              </a:ext>
            </a:extLst>
          </p:cNvPr>
          <p:cNvSpPr/>
          <p:nvPr/>
        </p:nvSpPr>
        <p:spPr>
          <a:xfrm>
            <a:off x="457200" y="2190749"/>
            <a:ext cx="8229600" cy="1251049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marL="85725" indent="-85725" algn="l">
              <a:lnSpc>
                <a:spcPts val="2100"/>
              </a:lnSpc>
              <a:buSzPct val="100000"/>
              <a:buChar char="•"/>
            </a:pPr>
            <a:r>
              <a:rPr lang="vi-VN" sz="1350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Previous</a:t>
            </a:r>
            <a:r>
              <a:rPr lang="vi-VN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</a:t>
            </a:r>
            <a:r>
              <a:rPr lang="vi-VN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Focused on transferring an image from a source domain to a target domain (e.g., day to night, sketch to photo) while preserving the content. </a:t>
            </a:r>
            <a:endParaRPr lang="vi-VN" sz="1350" dirty="0">
              <a:solidFill>
                <a:srgbClr val="1E293B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85725" indent="-85725" algn="l">
              <a:lnSpc>
                <a:spcPts val="2100"/>
              </a:lnSpc>
              <a:buSzPct val="100000"/>
              <a:buChar char="•"/>
            </a:pPr>
            <a:r>
              <a:rPr lang="vi-VN" sz="1350" dirty="0" err="1"/>
              <a:t>Our</a:t>
            </a:r>
            <a:r>
              <a:rPr lang="vi-VN" sz="1350" dirty="0"/>
              <a:t> </a:t>
            </a:r>
            <a:r>
              <a:rPr lang="vi-VN" sz="1350" dirty="0" err="1"/>
              <a:t>approach</a:t>
            </a:r>
            <a:r>
              <a:rPr lang="vi-VN" sz="1350" dirty="0"/>
              <a:t>: 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Instead of a discrete domain transfer, our method creates a continuous change in illumination. </a:t>
            </a:r>
          </a:p>
        </p:txBody>
      </p:sp>
    </p:spTree>
    <p:extLst>
      <p:ext uri="{BB962C8B-B14F-4D97-AF65-F5344CB8AC3E}">
        <p14:creationId xmlns:p14="http://schemas.microsoft.com/office/powerpoint/2010/main" val="1451483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36D81-A4E8-701D-1D58-35933F008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C78BD3A-7319-4170-808D-D9B35DEBD285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C75E1E5-52DE-FF94-FB5D-299DC8757394}"/>
              </a:ext>
            </a:extLst>
          </p:cNvPr>
          <p:cNvSpPr/>
          <p:nvPr/>
        </p:nvSpPr>
        <p:spPr>
          <a:xfrm>
            <a:off x="457200" y="228600"/>
            <a:ext cx="42068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vi-VN" sz="24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Related</a:t>
            </a:r>
            <a:r>
              <a:rPr lang="vi-VN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24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</a:t>
            </a:r>
            <a:endParaRPr lang="en-US" sz="24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D81E1AE-F64A-17F2-627D-109F441F6B44}"/>
              </a:ext>
            </a:extLst>
          </p:cNvPr>
          <p:cNvSpPr/>
          <p:nvPr/>
        </p:nvSpPr>
        <p:spPr>
          <a:xfrm>
            <a:off x="457200" y="1708249"/>
            <a:ext cx="4206812" cy="25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spcAft>
                <a:spcPts val="1800"/>
              </a:spcAft>
              <a:buNone/>
            </a:pPr>
            <a:r>
              <a:rPr lang="vi-VN" sz="1800" b="1" dirty="0" err="1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Animation</a:t>
            </a:r>
            <a:r>
              <a:rPr lang="vi-VN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800" b="1" dirty="0" err="1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Still</a:t>
            </a:r>
            <a:r>
              <a:rPr lang="vi-VN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800" b="1" dirty="0" err="1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Images</a:t>
            </a:r>
            <a:endParaRPr lang="en-US" sz="18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AF7ABDF1-8BC8-FBCA-111B-CE54B2795CDA}"/>
              </a:ext>
            </a:extLst>
          </p:cNvPr>
          <p:cNvSpPr/>
          <p:nvPr/>
        </p:nvSpPr>
        <p:spPr>
          <a:xfrm>
            <a:off x="457200" y="2190749"/>
            <a:ext cx="8229600" cy="1914526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marL="85725" indent="-85725" algn="l">
              <a:lnSpc>
                <a:spcPts val="2100"/>
              </a:lnSpc>
              <a:buSzPct val="100000"/>
              <a:buChar char="•"/>
            </a:pPr>
            <a:r>
              <a:rPr lang="vi-VN" sz="1350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Previous</a:t>
            </a:r>
            <a:r>
              <a:rPr lang="vi-VN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</a:t>
            </a:r>
            <a:r>
              <a:rPr lang="vi-VN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: </a:t>
            </a: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most related method is a data-driven approach that creates time-lapses by finding a reference video in a large database to guide the color transfer. </a:t>
            </a:r>
            <a:endParaRPr lang="vi-VN" sz="1350" dirty="0">
              <a:solidFill>
                <a:srgbClr val="1E293B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pPr marL="85725" indent="-85725" algn="l">
              <a:lnSpc>
                <a:spcPts val="2100"/>
              </a:lnSpc>
              <a:buSzPct val="100000"/>
              <a:buChar char="•"/>
            </a:pPr>
            <a:r>
              <a:rPr lang="vi-VN" sz="1350" dirty="0" err="1"/>
              <a:t>Limitation</a:t>
            </a:r>
            <a:r>
              <a:rPr lang="vi-VN" sz="1350" dirty="0"/>
              <a:t>: 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This requires storing an entire video database at runtime and may fail if no semantically similar reference video can be found.</a:t>
            </a:r>
            <a:endParaRPr lang="vi-VN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" indent="-85725" algn="l">
              <a:lnSpc>
                <a:spcPts val="2100"/>
              </a:lnSpc>
              <a:buSzPct val="100000"/>
              <a:buChar char="•"/>
            </a:pPr>
            <a:r>
              <a:rPr lang="vi-VN" sz="1350" dirty="0" err="1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vi-VN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350" dirty="0" err="1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vi-VN" sz="135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Only requires storing a compact model and needs no reference video at runtime, making our approach more robust and efficient</a:t>
            </a:r>
            <a:r>
              <a:rPr lang="vi-VN" sz="13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12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228600"/>
            <a:ext cx="42068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vi-VN" sz="2400" b="1" dirty="0" err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Dataset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49376" y="1124024"/>
            <a:ext cx="4120135" cy="3790876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368425" y="1124024"/>
            <a:ext cx="4101085" cy="0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9876" y="1276424"/>
            <a:ext cx="804443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AMOS (</a:t>
            </a:r>
            <a:r>
              <a:rPr lang="en-US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Archive of Many Outdoor Scenes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539877" y="1592535"/>
            <a:ext cx="3784474" cy="175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Bef>
                <a:spcPts val="600"/>
              </a:spcBef>
              <a:buNone/>
            </a:pPr>
            <a:r>
              <a:rPr lang="vi-VN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Image</a:t>
            </a:r>
            <a:r>
              <a:rPr lang="vi-VN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from</a:t>
            </a:r>
            <a:r>
              <a:rPr lang="vi-VN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webcam</a:t>
            </a:r>
            <a:r>
              <a:rPr lang="vi-VN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, </a:t>
            </a:r>
            <a:r>
              <a:rPr lang="vi-VN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has</a:t>
            </a:r>
            <a:r>
              <a:rPr lang="vi-VN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 a </a:t>
            </a:r>
            <a:r>
              <a:rPr lang="vi-VN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timestamp</a:t>
            </a:r>
            <a:r>
              <a:rPr lang="vi-VN" sz="1050" dirty="0"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050" dirty="0" err="1">
                <a:latin typeface="Arial" pitchFamily="34" charset="0"/>
                <a:ea typeface="Arial" pitchFamily="34" charset="-122"/>
                <a:cs typeface="Arial" pitchFamily="34" charset="-120"/>
              </a:rPr>
              <a:t>lable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746688" y="1112565"/>
            <a:ext cx="4047936" cy="3802335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765737" y="1112565"/>
            <a:ext cx="4009837" cy="11459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937188" y="1264965"/>
            <a:ext cx="3924299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TLVDB (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Time-Lapse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Video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vi-VN" sz="1350" b="1" dirty="0" err="1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Database</a:t>
            </a:r>
            <a:r>
              <a:rPr lang="vi-VN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)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4937188" y="1527795"/>
            <a:ext cx="3666935" cy="1043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spcBef>
                <a:spcPts val="600"/>
              </a:spcBef>
              <a:buNone/>
            </a:pPr>
            <a:r>
              <a:rPr lang="vi-VN" sz="1050" dirty="0" err="1"/>
              <a:t>Real</a:t>
            </a:r>
            <a:r>
              <a:rPr lang="vi-VN" sz="1050" dirty="0"/>
              <a:t> </a:t>
            </a:r>
            <a:r>
              <a:rPr lang="vi-VN" sz="1050" dirty="0" err="1"/>
              <a:t>time-lapse</a:t>
            </a:r>
            <a:r>
              <a:rPr lang="vi-VN" sz="1050" dirty="0"/>
              <a:t> </a:t>
            </a:r>
            <a:r>
              <a:rPr lang="vi-VN" sz="1050" dirty="0" err="1"/>
              <a:t>videos</a:t>
            </a:r>
            <a:r>
              <a:rPr lang="vi-VN" sz="1050" dirty="0"/>
              <a:t>, do </a:t>
            </a:r>
            <a:r>
              <a:rPr lang="vi-VN" sz="1050" dirty="0" err="1"/>
              <a:t>not</a:t>
            </a:r>
            <a:r>
              <a:rPr lang="vi-VN" sz="1050" dirty="0"/>
              <a:t> </a:t>
            </a:r>
            <a:r>
              <a:rPr lang="vi-VN" sz="1050" dirty="0" err="1"/>
              <a:t>have</a:t>
            </a:r>
            <a:r>
              <a:rPr lang="vi-VN" sz="1050" dirty="0"/>
              <a:t> </a:t>
            </a:r>
            <a:r>
              <a:rPr lang="vi-VN" sz="1050" dirty="0" err="1"/>
              <a:t>timestamp</a:t>
            </a:r>
            <a:r>
              <a:rPr lang="vi-VN" sz="1050" dirty="0"/>
              <a:t> </a:t>
            </a:r>
            <a:r>
              <a:rPr lang="vi-VN" sz="1050" dirty="0" err="1"/>
              <a:t>for</a:t>
            </a:r>
            <a:r>
              <a:rPr lang="vi-VN" sz="1050" dirty="0"/>
              <a:t> </a:t>
            </a:r>
            <a:r>
              <a:rPr lang="vi-VN" sz="1050" dirty="0" err="1"/>
              <a:t>each</a:t>
            </a:r>
            <a:r>
              <a:rPr lang="vi-VN" sz="1050" dirty="0"/>
              <a:t> </a:t>
            </a:r>
            <a:r>
              <a:rPr lang="vi-VN" sz="1050" dirty="0" err="1"/>
              <a:t>frams</a:t>
            </a:r>
            <a:endParaRPr lang="en-US" sz="10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F1A6F3-0EDF-725B-2C48-92436DA9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06" y="2160168"/>
            <a:ext cx="3321873" cy="252663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DA49053-295B-1193-9130-E8FBD6F5166C}"/>
              </a:ext>
            </a:extLst>
          </p:cNvPr>
          <p:cNvGrpSpPr/>
          <p:nvPr/>
        </p:nvGrpSpPr>
        <p:grpSpPr>
          <a:xfrm>
            <a:off x="5298993" y="2160168"/>
            <a:ext cx="2943324" cy="2490918"/>
            <a:chOff x="4937188" y="2160168"/>
            <a:chExt cx="2943324" cy="249091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B861984-8899-CA65-89B7-E47833D25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7188" y="2160168"/>
              <a:ext cx="1492187" cy="124545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049C47-3626-6EA0-8192-F49163426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9953" y="2160168"/>
              <a:ext cx="1450558" cy="12454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734A21-5507-54BF-A4C3-6AB3CADD9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7189" y="3405627"/>
              <a:ext cx="1492764" cy="12454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4DA5461-35DB-8E6E-282E-AFAC0D985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2824"/>
            <a:stretch>
              <a:fillRect/>
            </a:stretch>
          </p:blipFill>
          <p:spPr>
            <a:xfrm>
              <a:off x="6429954" y="3405627"/>
              <a:ext cx="1450558" cy="12454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228600"/>
            <a:ext cx="42068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Method Overview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219200"/>
            <a:ext cx="4381691" cy="25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spcAft>
                <a:spcPts val="1800"/>
              </a:spcAft>
              <a:buNone/>
            </a:pPr>
            <a:r>
              <a:rPr lang="en-US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Conditional Image-to-Image Translation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701701"/>
            <a:ext cx="8229600" cy="1213247"/>
          </a:xfrm>
          <a:prstGeom prst="rect">
            <a:avLst/>
          </a:prstGeom>
          <a:solidFill>
            <a:srgbClr val="F0F9FF"/>
          </a:solidFill>
          <a:ln w="19050">
            <a:solidFill>
              <a:srgbClr val="1E3A8A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27507" y="1949351"/>
            <a:ext cx="7888986" cy="421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40"/>
              </a:lnSpc>
              <a:buNone/>
            </a:pPr>
            <a:r>
              <a:rPr lang="en-US" sz="21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Ît = G(I, t)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627507" y="2447032"/>
            <a:ext cx="7888986" cy="220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70"/>
              </a:lnSpc>
              <a:spcBef>
                <a:spcPts val="600"/>
              </a:spcBef>
              <a:buNone/>
            </a:pPr>
            <a:r>
              <a:rPr lang="en-US" sz="10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I: input image | t: timestamp | Ît: output at time t</a:t>
            </a:r>
            <a:endParaRPr lang="en-US" sz="10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45DF8F-C077-9D0C-2630-D3414C95A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62598"/>
            <a:ext cx="2826845" cy="159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5FAE6E-790C-FA64-91AF-D458A08B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957" y="3162598"/>
            <a:ext cx="2826845" cy="159009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0FD77-A42C-BE76-4F1A-71CF32F94F43}"/>
              </a:ext>
            </a:extLst>
          </p:cNvPr>
          <p:cNvCxnSpPr>
            <a:cxnSpLocks/>
          </p:cNvCxnSpPr>
          <p:nvPr/>
        </p:nvCxnSpPr>
        <p:spPr>
          <a:xfrm>
            <a:off x="4041648" y="3957647"/>
            <a:ext cx="990601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620EF-20FA-2E98-1540-0D9A358E5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5796120-86A9-7DA3-703E-59726B99201E}"/>
              </a:ext>
            </a:extLst>
          </p:cNvPr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ECDE39A-79DE-DC29-2C73-5DD2C9CC5FA2}"/>
              </a:ext>
            </a:extLst>
          </p:cNvPr>
          <p:cNvSpPr/>
          <p:nvPr/>
        </p:nvSpPr>
        <p:spPr>
          <a:xfrm>
            <a:off x="457200" y="228600"/>
            <a:ext cx="42068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Method Overview</a:t>
            </a:r>
            <a:endParaRPr lang="en-US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FE10D4-1133-EE26-EED8-59BCDAE87700}"/>
              </a:ext>
            </a:extLst>
          </p:cNvPr>
          <p:cNvSpPr/>
          <p:nvPr/>
        </p:nvSpPr>
        <p:spPr>
          <a:xfrm>
            <a:off x="573798" y="2432566"/>
            <a:ext cx="647700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I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5F9BB-3321-D0FB-734A-1A5101E2C4E6}"/>
              </a:ext>
            </a:extLst>
          </p:cNvPr>
          <p:cNvCxnSpPr>
            <a:cxnSpLocks/>
          </p:cNvCxnSpPr>
          <p:nvPr/>
        </p:nvCxnSpPr>
        <p:spPr>
          <a:xfrm>
            <a:off x="1552793" y="2756416"/>
            <a:ext cx="798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5C5BFB-D1AE-AE7F-52E6-20823E26FFF2}"/>
              </a:ext>
            </a:extLst>
          </p:cNvPr>
          <p:cNvSpPr txBox="1"/>
          <p:nvPr/>
        </p:nvSpPr>
        <p:spPr>
          <a:xfrm>
            <a:off x="1477634" y="2428874"/>
            <a:ext cx="79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G(I, t)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BDAF2F0-E882-B084-9E90-3F3F8D9F3FDC}"/>
              </a:ext>
            </a:extLst>
          </p:cNvPr>
          <p:cNvSpPr/>
          <p:nvPr/>
        </p:nvSpPr>
        <p:spPr>
          <a:xfrm>
            <a:off x="2586036" y="1260862"/>
            <a:ext cx="647700" cy="6477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Ĩ</a:t>
            </a:r>
            <a:r>
              <a:rPr lang="vi-VN" baseline="-25000" dirty="0"/>
              <a:t>0</a:t>
            </a:r>
            <a:endParaRPr lang="en-US" baseline="-25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39C8BF-7421-9239-1C45-4E17148FA1F4}"/>
              </a:ext>
            </a:extLst>
          </p:cNvPr>
          <p:cNvSpPr/>
          <p:nvPr/>
        </p:nvSpPr>
        <p:spPr>
          <a:xfrm>
            <a:off x="2586036" y="2061091"/>
            <a:ext cx="647700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Ĩ</a:t>
            </a:r>
            <a:r>
              <a:rPr lang="vi-VN" baseline="-25000" dirty="0"/>
              <a:t>1</a:t>
            </a:r>
            <a:endParaRPr lang="en-US" baseline="-25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B3CFE92-75E8-AA23-791F-909CF6EC96FA}"/>
              </a:ext>
            </a:extLst>
          </p:cNvPr>
          <p:cNvSpPr/>
          <p:nvPr/>
        </p:nvSpPr>
        <p:spPr>
          <a:xfrm>
            <a:off x="2586036" y="3804166"/>
            <a:ext cx="647700" cy="6477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/>
              <a:t>Ĩ</a:t>
            </a:r>
            <a:r>
              <a:rPr lang="vi-VN" baseline="-25000" dirty="0" err="1"/>
              <a:t>n</a:t>
            </a:r>
            <a:endParaRPr lang="en-US" baseline="-25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DE15A7-9945-A8AA-5714-C49A0B97057F}"/>
              </a:ext>
            </a:extLst>
          </p:cNvPr>
          <p:cNvSpPr/>
          <p:nvPr/>
        </p:nvSpPr>
        <p:spPr>
          <a:xfrm>
            <a:off x="2881311" y="2985016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EFBAFF-8DE6-5ACC-4024-68FBFF7F14BD}"/>
              </a:ext>
            </a:extLst>
          </p:cNvPr>
          <p:cNvSpPr/>
          <p:nvPr/>
        </p:nvSpPr>
        <p:spPr>
          <a:xfrm>
            <a:off x="2881311" y="3208853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A316DD-6CEE-7FF9-744D-59463DC366B7}"/>
              </a:ext>
            </a:extLst>
          </p:cNvPr>
          <p:cNvSpPr/>
          <p:nvPr/>
        </p:nvSpPr>
        <p:spPr>
          <a:xfrm>
            <a:off x="2881311" y="3432690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8A65C4-1A5F-47EB-E3F2-D6E8FD0D7392}"/>
              </a:ext>
            </a:extLst>
          </p:cNvPr>
          <p:cNvCxnSpPr>
            <a:cxnSpLocks/>
          </p:cNvCxnSpPr>
          <p:nvPr/>
        </p:nvCxnSpPr>
        <p:spPr>
          <a:xfrm>
            <a:off x="3570533" y="2756416"/>
            <a:ext cx="1552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7DD75B-8D00-5184-1DE4-B78DE4832CE0}"/>
              </a:ext>
            </a:extLst>
          </p:cNvPr>
          <p:cNvSpPr txBox="1"/>
          <p:nvPr/>
        </p:nvSpPr>
        <p:spPr>
          <a:xfrm>
            <a:off x="3673446" y="2387084"/>
            <a:ext cx="134674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ggregate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01D135C-B0B4-963E-13B5-D5B1EBB2746D}"/>
              </a:ext>
            </a:extLst>
          </p:cNvPr>
          <p:cNvSpPr/>
          <p:nvPr/>
        </p:nvSpPr>
        <p:spPr>
          <a:xfrm>
            <a:off x="5539633" y="2342079"/>
            <a:ext cx="647700" cy="6477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Ĩ</a:t>
            </a:r>
            <a:r>
              <a:rPr lang="vi-VN" baseline="-25000" dirty="0"/>
              <a:t>0</a:t>
            </a:r>
            <a:endParaRPr lang="en-US" baseline="-250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0AAEB77-493B-400D-3EAE-CCA887098CFB}"/>
              </a:ext>
            </a:extLst>
          </p:cNvPr>
          <p:cNvSpPr/>
          <p:nvPr/>
        </p:nvSpPr>
        <p:spPr>
          <a:xfrm>
            <a:off x="6187333" y="2342079"/>
            <a:ext cx="647700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Ĩ</a:t>
            </a:r>
            <a:r>
              <a:rPr lang="vi-VN" baseline="-25000" dirty="0"/>
              <a:t>1</a:t>
            </a:r>
            <a:endParaRPr lang="en-US" baseline="-25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B90651D-A0C7-D3E5-B87C-5F4915FFF689}"/>
              </a:ext>
            </a:extLst>
          </p:cNvPr>
          <p:cNvSpPr/>
          <p:nvPr/>
        </p:nvSpPr>
        <p:spPr>
          <a:xfrm>
            <a:off x="7702630" y="2342079"/>
            <a:ext cx="647700" cy="6477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/>
              <a:t>Ĩ</a:t>
            </a:r>
            <a:r>
              <a:rPr lang="vi-VN" baseline="-25000" dirty="0" err="1"/>
              <a:t>n</a:t>
            </a:r>
            <a:endParaRPr lang="en-US" baseline="-25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C0C9431-4E89-7882-BA4C-5B5915E01783}"/>
              </a:ext>
            </a:extLst>
          </p:cNvPr>
          <p:cNvSpPr/>
          <p:nvPr/>
        </p:nvSpPr>
        <p:spPr>
          <a:xfrm>
            <a:off x="7019320" y="2623067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6652E2-F7F3-ED99-D589-3FFF88237E88}"/>
              </a:ext>
            </a:extLst>
          </p:cNvPr>
          <p:cNvSpPr/>
          <p:nvPr/>
        </p:nvSpPr>
        <p:spPr>
          <a:xfrm>
            <a:off x="7221206" y="2618304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F1DD71-32C3-0296-D1AE-2EAADF6849F5}"/>
              </a:ext>
            </a:extLst>
          </p:cNvPr>
          <p:cNvSpPr/>
          <p:nvPr/>
        </p:nvSpPr>
        <p:spPr>
          <a:xfrm>
            <a:off x="7423092" y="2618304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49C9293B-29F1-FDFC-8A8A-495C899D92F2}"/>
              </a:ext>
            </a:extLst>
          </p:cNvPr>
          <p:cNvSpPr/>
          <p:nvPr/>
        </p:nvSpPr>
        <p:spPr>
          <a:xfrm rot="16200000">
            <a:off x="6821265" y="2251070"/>
            <a:ext cx="276225" cy="2191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7BD788-C844-4C21-9DE6-750D76DCD257}"/>
              </a:ext>
            </a:extLst>
          </p:cNvPr>
          <p:cNvSpPr txBox="1"/>
          <p:nvPr/>
        </p:nvSpPr>
        <p:spPr>
          <a:xfrm>
            <a:off x="5993779" y="3576638"/>
            <a:ext cx="19311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dirty="0" err="1">
                <a:solidFill>
                  <a:schemeClr val="accent1">
                    <a:lumMod val="75000"/>
                  </a:schemeClr>
                </a:solidFill>
                <a:ea typeface="Roboto" panose="02000000000000000000" pitchFamily="2" charset="0"/>
              </a:rPr>
              <a:t>Video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ea typeface="Roboto" panose="02000000000000000000" pitchFamily="2" charset="0"/>
              </a:rPr>
              <a:t>time-lapse</a:t>
            </a:r>
            <a:endParaRPr lang="en-US" dirty="0">
              <a:solidFill>
                <a:schemeClr val="accent1">
                  <a:lumMod val="75000"/>
                </a:schemeClr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58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228600"/>
            <a:ext cx="612076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Multi-Frame Joint Conditional Generation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990600"/>
            <a:ext cx="408051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6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Generator Architecture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569690"/>
            <a:ext cx="4000500" cy="697111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76250" y="1569690"/>
            <a:ext cx="0" cy="697111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23900" y="1798290"/>
            <a:ext cx="357530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Encoder-Decoder with Shared Latent z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457200" y="2724001"/>
            <a:ext cx="4000500" cy="1293168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marL="66675" indent="-66675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Encodes input image I</a:t>
            </a:r>
            <a:endParaRPr lang="en-US" sz="1350" dirty="0"/>
          </a:p>
          <a:p>
            <a:pPr marL="66675" indent="-66675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Uses shared latent variable z ~ N(0,1)</a:t>
            </a:r>
            <a:endParaRPr lang="en-US" sz="1350" dirty="0"/>
          </a:p>
          <a:p>
            <a:pPr marL="66675" indent="-66675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Residual blocks process features with timestamp t</a:t>
            </a:r>
            <a:endParaRPr lang="en-US" sz="1350" dirty="0"/>
          </a:p>
          <a:p>
            <a:pPr marL="66675" indent="-66675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Decoder generates output Î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4686300" y="1028254"/>
            <a:ext cx="408051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6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Discriminator Design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4686300" y="1607344"/>
            <a:ext cx="4000500" cy="697111"/>
          </a:xfrm>
          <a:prstGeom prst="rect">
            <a:avLst/>
          </a:prstGeom>
          <a:solidFill>
            <a:srgbClr val="F0F9FF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4705350" y="1607344"/>
            <a:ext cx="0" cy="697111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953000" y="1835944"/>
            <a:ext cx="3575304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Two-Part Architecture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4686300" y="2761655"/>
            <a:ext cx="4000500" cy="1217712"/>
          </a:xfrm>
          <a:prstGeom prst="rect">
            <a:avLst/>
          </a:prstGeom>
          <a:noFill/>
          <a:ln/>
        </p:spPr>
        <p:txBody>
          <a:bodyPr wrap="square" lIns="66675" tIns="0" rIns="0" bIns="0" rtlCol="0" anchor="t"/>
          <a:lstStyle/>
          <a:p>
            <a:pPr marL="66675" indent="-66675" algn="l">
              <a:lnSpc>
                <a:spcPts val="2100"/>
              </a:lnSpc>
              <a:buSzPct val="100000"/>
              <a:buChar char="•"/>
            </a:pPr>
            <a:r>
              <a:rPr lang="en-US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D:</a:t>
            </a: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Unconditional - checks if each frame is real</a:t>
            </a:r>
            <a:endParaRPr lang="en-US" sz="1350" dirty="0"/>
          </a:p>
          <a:p>
            <a:pPr marL="66675" indent="-66675" algn="l">
              <a:lnSpc>
                <a:spcPts val="2100"/>
              </a:lnSpc>
              <a:buSzPct val="100000"/>
              <a:buChar char="•"/>
            </a:pPr>
            <a:r>
              <a:rPr lang="en-US" sz="13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D:</a:t>
            </a: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Conditional - validates temporal consistency</a:t>
            </a:r>
            <a:endParaRPr lang="en-US" sz="1350" dirty="0"/>
          </a:p>
          <a:p>
            <a:pPr marL="66675" indent="-66675" algn="l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Max-pooling aggregation for permutation invariance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457200" y="4321969"/>
            <a:ext cx="8229600" cy="339030"/>
          </a:xfrm>
          <a:prstGeom prst="rect">
            <a:avLst/>
          </a:prstGeom>
          <a:solidFill>
            <a:srgbClr val="FFF3CD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476250" y="4321969"/>
            <a:ext cx="0" cy="339030"/>
          </a:xfrm>
          <a:prstGeom prst="line">
            <a:avLst/>
          </a:prstGeom>
          <a:noFill/>
          <a:ln w="38100">
            <a:solidFill>
              <a:srgbClr val="F9731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71500" y="4398169"/>
            <a:ext cx="819988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b="1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insight:</a:t>
            </a:r>
            <a:r>
              <a:rPr lang="en-US" sz="10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Shared latent z captures temporal context across different times of day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1E3A8A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57200" y="228600"/>
            <a:ext cx="420681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Multi-Domain Training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1066800"/>
            <a:ext cx="839419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60"/>
              </a:lnSpc>
              <a:spcAft>
                <a:spcPts val="1200"/>
              </a:spcAft>
              <a:buNone/>
            </a:pPr>
            <a:r>
              <a:rPr lang="en-US" sz="180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Datasets with Different Characteristics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493490"/>
            <a:ext cx="8229600" cy="998041"/>
          </a:xfrm>
          <a:prstGeom prst="rect">
            <a:avLst/>
          </a:prstGeom>
          <a:solidFill>
            <a:srgbClr val="F0F9FF"/>
          </a:solidFill>
          <a:ln w="19050">
            <a:solidFill>
              <a:srgbClr val="1E3A8A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04850" y="1741140"/>
            <a:ext cx="788898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AMOS Dataset (A): </a:t>
            </a:r>
            <a:r>
              <a:rPr lang="vi-VN" sz="135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85.1K</a:t>
            </a:r>
            <a:r>
              <a:rPr lang="en-US" sz="135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images with timestamps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04850" y="2057251"/>
            <a:ext cx="788898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Surveillance cameras, less interesting visuals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57200" y="2643932"/>
            <a:ext cx="8229600" cy="998041"/>
          </a:xfrm>
          <a:prstGeom prst="rect">
            <a:avLst/>
          </a:prstGeom>
          <a:solidFill>
            <a:srgbClr val="F0F9FF"/>
          </a:solidFill>
          <a:ln w="19050">
            <a:solidFill>
              <a:srgbClr val="1E3A8A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704850" y="2891582"/>
            <a:ext cx="7888986" cy="239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spcAft>
                <a:spcPts val="600"/>
              </a:spcAft>
              <a:buNone/>
            </a:pPr>
            <a:r>
              <a:rPr lang="en-US" sz="135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TLVDB Dataset (B): </a:t>
            </a:r>
            <a:r>
              <a:rPr lang="vi-VN" sz="135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135K</a:t>
            </a:r>
            <a:r>
              <a:rPr lang="en-US" sz="1350" b="1" dirty="0">
                <a:solidFill>
                  <a:srgbClr val="1E3A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images, no timestamps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04850" y="3207693"/>
            <a:ext cx="7888986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Professional videos, rich illumination changes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457200" y="3794373"/>
            <a:ext cx="839419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6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F9731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Semi-Supervised Training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457200" y="4144863"/>
            <a:ext cx="8394192" cy="272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350" dirty="0">
                <a:solidFill>
                  <a:srgbClr val="1E293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GA to translate TLVDB to AMOS domain, enabling conditional training without timestamps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526</Words>
  <Application>Microsoft Office PowerPoint</Application>
  <PresentationFormat>On-screen Show (16:9)</PresentationFormat>
  <Paragraphs>88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Time-Lapse Video Synthesis from a Single Outdoor Image</dc:title>
  <dc:subject>PptxGenJS Presentation</dc:subject>
  <dc:creator>Time-Lapse Video Synthesis</dc:creator>
  <cp:lastModifiedBy>Dao Quang Tung D21CN08</cp:lastModifiedBy>
  <cp:revision>2</cp:revision>
  <dcterms:created xsi:type="dcterms:W3CDTF">2025-10-22T10:17:53Z</dcterms:created>
  <dcterms:modified xsi:type="dcterms:W3CDTF">2025-10-23T04:18:47Z</dcterms:modified>
</cp:coreProperties>
</file>